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8" r:id="rId10"/>
    <p:sldId id="267" r:id="rId11"/>
    <p:sldId id="265" r:id="rId12"/>
    <p:sldId id="266" r:id="rId13"/>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Clear Sans Regular Bold" panose="020B0603030202020304" pitchFamily="3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718" autoAdjust="0"/>
    <p:restoredTop sz="73251" autoAdjust="0"/>
  </p:normalViewPr>
  <p:slideViewPr>
    <p:cSldViewPr>
      <p:cViewPr>
        <p:scale>
          <a:sx n="78" d="100"/>
          <a:sy n="78" d="100"/>
        </p:scale>
        <p:origin x="-232" y="-15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25.11.2023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25.11.2023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25.11.2023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extLst>
      <p:ext uri="{BB962C8B-B14F-4D97-AF65-F5344CB8AC3E}">
        <p14:creationId xmlns:p14="http://schemas.microsoft.com/office/powerpoint/2010/main" val="784730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25.11.2023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25.11.2023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25.11.2023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25.11.2023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25.11.2023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25.11.2023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25.11.2023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25.11.2023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25.11.2023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25.11.2023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2310049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11/25/23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8.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3.jpeg"/><Relationship Id="rId4" Type="http://schemas.openxmlformats.org/officeDocument/2006/relationships/image" Target="../media/image17.sv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5.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txBody>
          <a:bodyPr/>
          <a:lstStyle/>
          <a:p>
            <a:endParaRPr lang="en-US"/>
          </a:p>
        </p:txBody>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7639"/>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Data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US"/>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050" name="Picture 2">
            <a:extLst>
              <a:ext uri="{FF2B5EF4-FFF2-40B4-BE49-F238E27FC236}">
                <a16:creationId xmlns:a16="http://schemas.microsoft.com/office/drawing/2014/main" id="{2134F417-56B9-909A-C4AF-F6932263904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20400" y="946095"/>
            <a:ext cx="13677900" cy="7850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851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TextBox 16">
            <a:extLst>
              <a:ext uri="{FF2B5EF4-FFF2-40B4-BE49-F238E27FC236}">
                <a16:creationId xmlns:a16="http://schemas.microsoft.com/office/drawing/2014/main" id="{28077BE9-BC83-7EB9-E115-F51207014C32}"/>
              </a:ext>
            </a:extLst>
          </p:cNvPr>
          <p:cNvSpPr txBox="1"/>
          <p:nvPr/>
        </p:nvSpPr>
        <p:spPr>
          <a:xfrm>
            <a:off x="10972800" y="1068550"/>
            <a:ext cx="7010400" cy="2554545"/>
          </a:xfrm>
          <a:prstGeom prst="rect">
            <a:avLst/>
          </a:prstGeom>
          <a:noFill/>
        </p:spPr>
        <p:txBody>
          <a:bodyPr wrap="square" rtlCol="0">
            <a:spAutoFit/>
          </a:bodyPr>
          <a:lstStyle/>
          <a:p>
            <a:pPr algn="just"/>
            <a:r>
              <a:rPr lang="en-US" sz="3200" dirty="0"/>
              <a:t>In total there are 16 categories. Top-5 categories are animals, science, healthy eating, food, technology. Interestingly there is a separate popular category dogs. </a:t>
            </a:r>
          </a:p>
        </p:txBody>
      </p:sp>
      <p:sp>
        <p:nvSpPr>
          <p:cNvPr id="19" name="TextBox 18">
            <a:extLst>
              <a:ext uri="{FF2B5EF4-FFF2-40B4-BE49-F238E27FC236}">
                <a16:creationId xmlns:a16="http://schemas.microsoft.com/office/drawing/2014/main" id="{882C4C60-0A72-9D11-5A5A-A193780C2EE6}"/>
              </a:ext>
            </a:extLst>
          </p:cNvPr>
          <p:cNvSpPr txBox="1"/>
          <p:nvPr/>
        </p:nvSpPr>
        <p:spPr>
          <a:xfrm>
            <a:off x="10972800" y="3809914"/>
            <a:ext cx="6858000" cy="3539430"/>
          </a:xfrm>
          <a:prstGeom prst="rect">
            <a:avLst/>
          </a:prstGeom>
          <a:noFill/>
        </p:spPr>
        <p:txBody>
          <a:bodyPr wrap="square" rtlCol="0">
            <a:spAutoFit/>
          </a:bodyPr>
          <a:lstStyle/>
          <a:p>
            <a:pPr algn="just"/>
            <a:r>
              <a:rPr lang="en-US" sz="3200" dirty="0"/>
              <a:t>Majority of users used heart, scared and peeking reactions for animals. For science category reactions were want, indifferent, love. As to healthy eating the reactions distributions were as follows as follows adore, hearts, super love.</a:t>
            </a:r>
          </a:p>
        </p:txBody>
      </p:sp>
      <p:sp>
        <p:nvSpPr>
          <p:cNvPr id="26" name="TextBox 25">
            <a:extLst>
              <a:ext uri="{FF2B5EF4-FFF2-40B4-BE49-F238E27FC236}">
                <a16:creationId xmlns:a16="http://schemas.microsoft.com/office/drawing/2014/main" id="{30D6DFD0-401E-C4FD-8CC2-9A16186F4DD1}"/>
              </a:ext>
            </a:extLst>
          </p:cNvPr>
          <p:cNvSpPr txBox="1"/>
          <p:nvPr/>
        </p:nvSpPr>
        <p:spPr>
          <a:xfrm>
            <a:off x="10972800" y="7292926"/>
            <a:ext cx="7010400" cy="2062103"/>
          </a:xfrm>
          <a:prstGeom prst="rect">
            <a:avLst/>
          </a:prstGeom>
          <a:noFill/>
        </p:spPr>
        <p:txBody>
          <a:bodyPr wrap="square" rtlCol="0">
            <a:spAutoFit/>
          </a:bodyPr>
          <a:lstStyle/>
          <a:p>
            <a:pPr algn="just"/>
            <a:r>
              <a:rPr lang="en-US" sz="3200" dirty="0"/>
              <a:t>Users were posting most actively in May and January 2021. The third most active moth was in August 2020. Around 2000 posts per month.</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txBody>
              <a:bodyPr/>
              <a:lstStyle/>
              <a:p>
                <a:endParaRPr lang="en-US"/>
              </a:p>
            </p:txBody>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8436952" y="2005584"/>
            <a:ext cx="7852227" cy="6275832"/>
          </a:xfrm>
          <a:prstGeom prst="rect">
            <a:avLst/>
          </a:prstGeom>
          <a:solidFill>
            <a:schemeClr val="bg1"/>
          </a:solidFill>
        </p:spPr>
        <p:txBody>
          <a:bodyPr/>
          <a:lstStyle/>
          <a:p>
            <a:r>
              <a:rPr lang="en-US" sz="3600" dirty="0"/>
              <a:t>Social Buzz is a fast growing technology unicorn that need to adapt quickly to it’s global scale. Accenture has begun a 3 month POC focusing on these tasks:</a:t>
            </a:r>
          </a:p>
          <a:p>
            <a:endParaRPr lang="en-US" sz="3600" dirty="0"/>
          </a:p>
          <a:p>
            <a:pPr marL="285750" indent="-285750">
              <a:buFont typeface="Arial" panose="020B0604020202020204" pitchFamily="34" charset="0"/>
              <a:buChar char="•"/>
            </a:pPr>
            <a:r>
              <a:rPr lang="en-US" sz="3600" dirty="0"/>
              <a:t>An audit of Social Buzz’s big data practice </a:t>
            </a:r>
          </a:p>
          <a:p>
            <a:pPr marL="285750" indent="-285750">
              <a:buFont typeface="Arial" panose="020B0604020202020204" pitchFamily="34" charset="0"/>
              <a:buChar char="•"/>
            </a:pPr>
            <a:r>
              <a:rPr lang="en-US" sz="3600" dirty="0"/>
              <a:t>Recommendations for a successful IPO</a:t>
            </a:r>
          </a:p>
          <a:p>
            <a:pPr marL="285750" indent="-285750">
              <a:buFont typeface="Arial" panose="020B0604020202020204" pitchFamily="34" charset="0"/>
              <a:buChar char="•"/>
            </a:pPr>
            <a:r>
              <a:rPr lang="en-US" sz="3600" dirty="0"/>
              <a:t>Analysis to find Social Buzz’s top 5 most popular categories of content</a:t>
            </a:r>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sz="4000" dirty="0">
              <a:solidFill>
                <a:schemeClr val="bg1"/>
              </a:solidFill>
            </a:endParaRPr>
          </a:p>
          <a:p>
            <a:endParaRPr lang="en-AU" sz="4000" dirty="0">
              <a:solidFill>
                <a:schemeClr val="bg1"/>
              </a:solidFill>
            </a:endParaRPr>
          </a:p>
          <a:p>
            <a:endParaRPr lang="en-AU" sz="4000" dirty="0">
              <a:solidFill>
                <a:schemeClr val="bg1"/>
              </a:solidFill>
            </a:endParaRPr>
          </a:p>
          <a:p>
            <a:endParaRPr lang="en-AU" sz="4000" dirty="0">
              <a:solidFill>
                <a:schemeClr val="bg1"/>
              </a:solidFill>
            </a:endParaRPr>
          </a:p>
          <a:p>
            <a:endParaRPr lang="en-AU" sz="4000" dirty="0">
              <a:solidFill>
                <a:schemeClr val="bg1"/>
              </a:solidFill>
            </a:endParaRPr>
          </a:p>
          <a:p>
            <a:endParaRPr lang="en-AU" sz="4000" dirty="0">
              <a:solidFill>
                <a:schemeClr val="bg1"/>
              </a:solidFill>
            </a:endParaRPr>
          </a:p>
          <a:p>
            <a:endParaRPr lang="en-AU" sz="4000" dirty="0">
              <a:solidFill>
                <a:schemeClr val="bg1"/>
              </a:solidFill>
            </a:endParaRPr>
          </a:p>
          <a:p>
            <a:endParaRPr lang="en-AU" sz="4000" dirty="0">
              <a:solidFill>
                <a:schemeClr val="bg1"/>
              </a:solidFill>
            </a:endParaRPr>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id="{2C79F185-48FC-BEBB-63C7-44585D08B153}"/>
              </a:ext>
            </a:extLst>
          </p:cNvPr>
          <p:cNvSpPr txBox="1"/>
          <p:nvPr/>
        </p:nvSpPr>
        <p:spPr>
          <a:xfrm>
            <a:off x="2253799" y="4993655"/>
            <a:ext cx="6964263" cy="5078313"/>
          </a:xfrm>
          <a:prstGeom prst="rect">
            <a:avLst/>
          </a:prstGeom>
          <a:noFill/>
        </p:spPr>
        <p:txBody>
          <a:bodyPr wrap="square" rtlCol="0">
            <a:spAutoFit/>
          </a:bodyPr>
          <a:lstStyle/>
          <a:p>
            <a:pPr algn="r"/>
            <a:r>
              <a:rPr lang="en-AU" sz="3600" dirty="0">
                <a:solidFill>
                  <a:schemeClr val="bg1"/>
                </a:solidFill>
              </a:rPr>
              <a:t>Over 100 000 posts per day </a:t>
            </a:r>
          </a:p>
          <a:p>
            <a:pPr algn="r"/>
            <a:r>
              <a:rPr lang="en-AU" sz="3600" dirty="0">
                <a:solidFill>
                  <a:schemeClr val="bg1"/>
                </a:solidFill>
              </a:rPr>
              <a:t>36 500 00 pieces of content per year!</a:t>
            </a:r>
          </a:p>
          <a:p>
            <a:pPr algn="r"/>
            <a:endParaRPr lang="en-AU" sz="3600" dirty="0">
              <a:solidFill>
                <a:schemeClr val="bg1"/>
              </a:solidFill>
            </a:endParaRPr>
          </a:p>
          <a:p>
            <a:pPr algn="r"/>
            <a:r>
              <a:rPr lang="en-AU" sz="3600" dirty="0">
                <a:solidFill>
                  <a:schemeClr val="bg1"/>
                </a:solidFill>
              </a:rPr>
              <a:t>But how to capitalize on it when there is so much?</a:t>
            </a:r>
          </a:p>
          <a:p>
            <a:pPr algn="r"/>
            <a:r>
              <a:rPr lang="en-AU" sz="3600" dirty="0">
                <a:solidFill>
                  <a:schemeClr val="bg1"/>
                </a:solidFill>
              </a:rPr>
              <a:t>Analysis to find Social Buzz’s top 5 most popular categories of content</a:t>
            </a:r>
          </a:p>
          <a:p>
            <a:endParaRPr lang="en-US" sz="3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txBody>
          <a:bodyPr/>
          <a:lstStyle/>
          <a:p>
            <a:endParaRPr lang="en-US"/>
          </a:p>
        </p:txBody>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US"/>
            </a:p>
          </p:txBody>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txBody>
            <a:bodyPr/>
            <a:lstStyle/>
            <a:p>
              <a:endParaRPr lang="en-US"/>
            </a:p>
          </p:txBody>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US"/>
            </a:p>
          </p:txBody>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US"/>
            </a:p>
          </p:txBody>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a:extLst>
              <a:ext uri="{FF2B5EF4-FFF2-40B4-BE49-F238E27FC236}">
                <a16:creationId xmlns:a16="http://schemas.microsoft.com/office/drawing/2014/main" id="{0E60E5B9-227C-E013-9FCE-22C38F44B357}"/>
              </a:ext>
            </a:extLst>
          </p:cNvPr>
          <p:cNvSpPr txBox="1"/>
          <p:nvPr/>
        </p:nvSpPr>
        <p:spPr>
          <a:xfrm>
            <a:off x="14401800" y="1789232"/>
            <a:ext cx="2575770" cy="707886"/>
          </a:xfrm>
          <a:prstGeom prst="rect">
            <a:avLst/>
          </a:prstGeom>
          <a:noFill/>
        </p:spPr>
        <p:txBody>
          <a:bodyPr wrap="none" rtlCol="0">
            <a:spAutoFit/>
          </a:bodyPr>
          <a:lstStyle/>
          <a:p>
            <a:r>
              <a:rPr lang="en-US" sz="2000" b="1" dirty="0" err="1"/>
              <a:t>Zhibek</a:t>
            </a:r>
            <a:r>
              <a:rPr lang="en-US" sz="2000" b="1" dirty="0"/>
              <a:t> </a:t>
            </a:r>
            <a:r>
              <a:rPr lang="en-US" sz="2000" b="1" dirty="0" err="1"/>
              <a:t>Abdyramanova</a:t>
            </a:r>
            <a:endParaRPr lang="en-US" sz="2000" b="1" dirty="0"/>
          </a:p>
          <a:p>
            <a:r>
              <a:rPr lang="en-US" sz="2000" dirty="0"/>
              <a:t>Data Analyst</a:t>
            </a:r>
          </a:p>
        </p:txBody>
      </p:sp>
      <p:sp>
        <p:nvSpPr>
          <p:cNvPr id="33" name="TextBox 32">
            <a:extLst>
              <a:ext uri="{FF2B5EF4-FFF2-40B4-BE49-F238E27FC236}">
                <a16:creationId xmlns:a16="http://schemas.microsoft.com/office/drawing/2014/main" id="{1DEAE94E-9A39-7A01-241E-ED7D6222F575}"/>
              </a:ext>
            </a:extLst>
          </p:cNvPr>
          <p:cNvSpPr txBox="1"/>
          <p:nvPr/>
        </p:nvSpPr>
        <p:spPr>
          <a:xfrm>
            <a:off x="14615320" y="4497168"/>
            <a:ext cx="1879810" cy="677108"/>
          </a:xfrm>
          <a:prstGeom prst="rect">
            <a:avLst/>
          </a:prstGeom>
          <a:noFill/>
        </p:spPr>
        <p:txBody>
          <a:bodyPr wrap="none" rtlCol="0">
            <a:spAutoFit/>
          </a:bodyPr>
          <a:lstStyle/>
          <a:p>
            <a:r>
              <a:rPr lang="en-US" b="1" dirty="0"/>
              <a:t>Marcus </a:t>
            </a:r>
            <a:r>
              <a:rPr lang="en-US" b="1" dirty="0" err="1"/>
              <a:t>Rompton</a:t>
            </a:r>
            <a:r>
              <a:rPr lang="en-US" b="1" dirty="0"/>
              <a:t> </a:t>
            </a:r>
          </a:p>
          <a:p>
            <a:r>
              <a:rPr lang="en-US" sz="2000" dirty="0"/>
              <a:t>Senior</a:t>
            </a:r>
            <a:r>
              <a:rPr lang="en-US" dirty="0"/>
              <a:t> Principle</a:t>
            </a:r>
          </a:p>
        </p:txBody>
      </p:sp>
      <p:sp>
        <p:nvSpPr>
          <p:cNvPr id="34" name="TextBox 33">
            <a:extLst>
              <a:ext uri="{FF2B5EF4-FFF2-40B4-BE49-F238E27FC236}">
                <a16:creationId xmlns:a16="http://schemas.microsoft.com/office/drawing/2014/main" id="{7DA0B1F1-A3B7-79D3-E1B8-84A4556337C2}"/>
              </a:ext>
            </a:extLst>
          </p:cNvPr>
          <p:cNvSpPr txBox="1"/>
          <p:nvPr/>
        </p:nvSpPr>
        <p:spPr>
          <a:xfrm>
            <a:off x="14908688" y="7569400"/>
            <a:ext cx="2578976" cy="677108"/>
          </a:xfrm>
          <a:prstGeom prst="rect">
            <a:avLst/>
          </a:prstGeom>
          <a:noFill/>
        </p:spPr>
        <p:txBody>
          <a:bodyPr wrap="none" rtlCol="0">
            <a:spAutoFit/>
          </a:bodyPr>
          <a:lstStyle/>
          <a:p>
            <a:r>
              <a:rPr lang="en-US" b="1" dirty="0"/>
              <a:t>Andrew Fleming</a:t>
            </a:r>
          </a:p>
          <a:p>
            <a:r>
              <a:rPr lang="en-US" dirty="0"/>
              <a:t>Chief Technical </a:t>
            </a:r>
            <a:r>
              <a:rPr lang="en-US" sz="2000" dirty="0"/>
              <a:t>Architect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p>
            </p:txBody>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p>
            </p:txBody>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p>
            </p:txBody>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p>
            </p:txBody>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p>
            </p:txBody>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652CF42B-890C-A1D9-7BD3-B057A680D270}"/>
              </a:ext>
            </a:extLst>
          </p:cNvPr>
          <p:cNvSpPr txBox="1"/>
          <p:nvPr/>
        </p:nvSpPr>
        <p:spPr>
          <a:xfrm>
            <a:off x="3964947" y="1454169"/>
            <a:ext cx="3121817" cy="523220"/>
          </a:xfrm>
          <a:prstGeom prst="rect">
            <a:avLst/>
          </a:prstGeom>
          <a:noFill/>
        </p:spPr>
        <p:txBody>
          <a:bodyPr wrap="none" rtlCol="0">
            <a:spAutoFit/>
          </a:bodyPr>
          <a:lstStyle/>
          <a:p>
            <a:r>
              <a:rPr lang="en-US" sz="2800" b="1" dirty="0">
                <a:solidFill>
                  <a:schemeClr val="bg1"/>
                </a:solidFill>
              </a:rPr>
              <a:t>Data understanding</a:t>
            </a:r>
          </a:p>
        </p:txBody>
      </p:sp>
      <p:sp>
        <p:nvSpPr>
          <p:cNvPr id="40" name="TextBox 39">
            <a:extLst>
              <a:ext uri="{FF2B5EF4-FFF2-40B4-BE49-F238E27FC236}">
                <a16:creationId xmlns:a16="http://schemas.microsoft.com/office/drawing/2014/main" id="{59B9F347-2ECB-7077-7A76-2CE53CCD4CBC}"/>
              </a:ext>
            </a:extLst>
          </p:cNvPr>
          <p:cNvSpPr txBox="1"/>
          <p:nvPr/>
        </p:nvSpPr>
        <p:spPr>
          <a:xfrm>
            <a:off x="5778501" y="2809140"/>
            <a:ext cx="2207207" cy="523220"/>
          </a:xfrm>
          <a:prstGeom prst="rect">
            <a:avLst/>
          </a:prstGeom>
          <a:noFill/>
        </p:spPr>
        <p:txBody>
          <a:bodyPr wrap="none" rtlCol="0">
            <a:spAutoFit/>
          </a:bodyPr>
          <a:lstStyle/>
          <a:p>
            <a:r>
              <a:rPr lang="en-US" sz="2800" b="1" dirty="0">
                <a:solidFill>
                  <a:schemeClr val="bg1"/>
                </a:solidFill>
              </a:rPr>
              <a:t>Data cleaning</a:t>
            </a:r>
          </a:p>
        </p:txBody>
      </p:sp>
      <p:sp>
        <p:nvSpPr>
          <p:cNvPr id="41" name="TextBox 40">
            <a:extLst>
              <a:ext uri="{FF2B5EF4-FFF2-40B4-BE49-F238E27FC236}">
                <a16:creationId xmlns:a16="http://schemas.microsoft.com/office/drawing/2014/main" id="{BADDC7C0-5C28-3D85-4562-4282EAA190B6}"/>
              </a:ext>
            </a:extLst>
          </p:cNvPr>
          <p:cNvSpPr txBox="1"/>
          <p:nvPr/>
        </p:nvSpPr>
        <p:spPr>
          <a:xfrm>
            <a:off x="7626237" y="4442036"/>
            <a:ext cx="2450864" cy="523220"/>
          </a:xfrm>
          <a:prstGeom prst="rect">
            <a:avLst/>
          </a:prstGeom>
          <a:noFill/>
        </p:spPr>
        <p:txBody>
          <a:bodyPr wrap="none" rtlCol="0">
            <a:spAutoFit/>
          </a:bodyPr>
          <a:lstStyle/>
          <a:p>
            <a:r>
              <a:rPr lang="en-US" sz="2800" b="1" dirty="0">
                <a:solidFill>
                  <a:schemeClr val="bg1"/>
                </a:solidFill>
              </a:rPr>
              <a:t>Data modelling</a:t>
            </a:r>
          </a:p>
        </p:txBody>
      </p:sp>
      <p:sp>
        <p:nvSpPr>
          <p:cNvPr id="42" name="TextBox 41">
            <a:extLst>
              <a:ext uri="{FF2B5EF4-FFF2-40B4-BE49-F238E27FC236}">
                <a16:creationId xmlns:a16="http://schemas.microsoft.com/office/drawing/2014/main" id="{22E8DE63-C4B5-59CF-B294-85FCF7EAA800}"/>
              </a:ext>
            </a:extLst>
          </p:cNvPr>
          <p:cNvSpPr txBox="1"/>
          <p:nvPr/>
        </p:nvSpPr>
        <p:spPr>
          <a:xfrm>
            <a:off x="9531436" y="6212035"/>
            <a:ext cx="2143985" cy="523220"/>
          </a:xfrm>
          <a:prstGeom prst="rect">
            <a:avLst/>
          </a:prstGeom>
          <a:noFill/>
        </p:spPr>
        <p:txBody>
          <a:bodyPr wrap="none" rtlCol="0">
            <a:spAutoFit/>
          </a:bodyPr>
          <a:lstStyle/>
          <a:p>
            <a:r>
              <a:rPr lang="en-US" sz="2800" b="1" dirty="0">
                <a:solidFill>
                  <a:schemeClr val="bg1"/>
                </a:solidFill>
              </a:rPr>
              <a:t>Data analysis</a:t>
            </a:r>
          </a:p>
        </p:txBody>
      </p:sp>
      <p:sp>
        <p:nvSpPr>
          <p:cNvPr id="43" name="TextBox 42">
            <a:extLst>
              <a:ext uri="{FF2B5EF4-FFF2-40B4-BE49-F238E27FC236}">
                <a16:creationId xmlns:a16="http://schemas.microsoft.com/office/drawing/2014/main" id="{EC1DF872-5DF4-E092-6A6A-B581E9FA1414}"/>
              </a:ext>
            </a:extLst>
          </p:cNvPr>
          <p:cNvSpPr txBox="1"/>
          <p:nvPr/>
        </p:nvSpPr>
        <p:spPr>
          <a:xfrm>
            <a:off x="11578642" y="8037333"/>
            <a:ext cx="2647071" cy="523220"/>
          </a:xfrm>
          <a:prstGeom prst="rect">
            <a:avLst/>
          </a:prstGeom>
          <a:noFill/>
        </p:spPr>
        <p:txBody>
          <a:bodyPr wrap="none" rtlCol="0">
            <a:spAutoFit/>
          </a:bodyPr>
          <a:lstStyle/>
          <a:p>
            <a:r>
              <a:rPr lang="en-US" sz="2800" b="1" dirty="0">
                <a:solidFill>
                  <a:schemeClr val="bg1"/>
                </a:solidFill>
              </a:rPr>
              <a:t>Uncover insights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4" name="TextBox 13">
            <a:extLst>
              <a:ext uri="{FF2B5EF4-FFF2-40B4-BE49-F238E27FC236}">
                <a16:creationId xmlns:a16="http://schemas.microsoft.com/office/drawing/2014/main" id="{9911D9CF-90F2-5331-C57E-03DBD68A9503}"/>
              </a:ext>
            </a:extLst>
          </p:cNvPr>
          <p:cNvSpPr txBox="1"/>
          <p:nvPr/>
        </p:nvSpPr>
        <p:spPr>
          <a:xfrm>
            <a:off x="1810263" y="4671819"/>
            <a:ext cx="3073002" cy="954107"/>
          </a:xfrm>
          <a:prstGeom prst="rect">
            <a:avLst/>
          </a:prstGeom>
          <a:noFill/>
        </p:spPr>
        <p:txBody>
          <a:bodyPr wrap="square" rtlCol="0">
            <a:spAutoFit/>
          </a:bodyPr>
          <a:lstStyle/>
          <a:p>
            <a:pPr algn="ctr"/>
            <a:r>
              <a:rPr lang="en-US" sz="2800" b="1" dirty="0"/>
              <a:t>16 unique </a:t>
            </a:r>
            <a:r>
              <a:rPr lang="en-US" sz="2800" dirty="0"/>
              <a:t>categories</a:t>
            </a:r>
          </a:p>
        </p:txBody>
      </p:sp>
      <p:sp>
        <p:nvSpPr>
          <p:cNvPr id="16" name="TextBox 15">
            <a:extLst>
              <a:ext uri="{FF2B5EF4-FFF2-40B4-BE49-F238E27FC236}">
                <a16:creationId xmlns:a16="http://schemas.microsoft.com/office/drawing/2014/main" id="{835A6728-B6EB-5528-CA4B-9AEF43C0662B}"/>
              </a:ext>
            </a:extLst>
          </p:cNvPr>
          <p:cNvSpPr txBox="1"/>
          <p:nvPr/>
        </p:nvSpPr>
        <p:spPr>
          <a:xfrm>
            <a:off x="5634092" y="4671819"/>
            <a:ext cx="6248400" cy="1384995"/>
          </a:xfrm>
          <a:prstGeom prst="rect">
            <a:avLst/>
          </a:prstGeom>
          <a:noFill/>
        </p:spPr>
        <p:txBody>
          <a:bodyPr wrap="square">
            <a:spAutoFit/>
          </a:bodyPr>
          <a:lstStyle/>
          <a:p>
            <a:pPr algn="ctr"/>
            <a:r>
              <a:rPr lang="en-US" sz="2800" dirty="0"/>
              <a:t>Most popular category is </a:t>
            </a:r>
            <a:r>
              <a:rPr lang="en-US" sz="2800" b="1" u="sng" dirty="0"/>
              <a:t>animal</a:t>
            </a:r>
          </a:p>
          <a:p>
            <a:pPr algn="ctr"/>
            <a:r>
              <a:rPr lang="en-US" sz="2800" dirty="0"/>
              <a:t>The top-3 reactions on animals are </a:t>
            </a:r>
            <a:r>
              <a:rPr lang="en-US" sz="2800" u="sng" dirty="0"/>
              <a:t>scared, peeking, hate!</a:t>
            </a:r>
          </a:p>
        </p:txBody>
      </p:sp>
      <p:sp>
        <p:nvSpPr>
          <p:cNvPr id="18" name="TextBox 17">
            <a:extLst>
              <a:ext uri="{FF2B5EF4-FFF2-40B4-BE49-F238E27FC236}">
                <a16:creationId xmlns:a16="http://schemas.microsoft.com/office/drawing/2014/main" id="{9924539D-E373-212A-73DA-429C49AFB8D3}"/>
              </a:ext>
            </a:extLst>
          </p:cNvPr>
          <p:cNvSpPr txBox="1"/>
          <p:nvPr/>
        </p:nvSpPr>
        <p:spPr>
          <a:xfrm>
            <a:off x="11658145" y="4671819"/>
            <a:ext cx="6543539" cy="954107"/>
          </a:xfrm>
          <a:prstGeom prst="rect">
            <a:avLst/>
          </a:prstGeom>
          <a:noFill/>
        </p:spPr>
        <p:txBody>
          <a:bodyPr wrap="square">
            <a:spAutoFit/>
          </a:bodyPr>
          <a:lstStyle/>
          <a:p>
            <a:pPr algn="ctr"/>
            <a:r>
              <a:rPr lang="en-US" sz="2800" b="1" dirty="0"/>
              <a:t>May 2021 </a:t>
            </a:r>
            <a:r>
              <a:rPr lang="en-US" sz="2800" dirty="0"/>
              <a:t>is the most active month is terms of posts: 2138 posts!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US"/>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descr="A blue and white bar graph&#10;&#10;Description automatically generated">
            <a:extLst>
              <a:ext uri="{FF2B5EF4-FFF2-40B4-BE49-F238E27FC236}">
                <a16:creationId xmlns:a16="http://schemas.microsoft.com/office/drawing/2014/main" id="{C1C34534-9583-7B5E-AE2A-3888DE256F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6700" y="2085495"/>
            <a:ext cx="15140781" cy="64864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US"/>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1026" name="Picture 2">
            <a:extLst>
              <a:ext uri="{FF2B5EF4-FFF2-40B4-BE49-F238E27FC236}">
                <a16:creationId xmlns:a16="http://schemas.microsoft.com/office/drawing/2014/main" id="{3AFC73BD-E0A9-3B64-6FDD-72BEA18A37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86482" y="1532037"/>
            <a:ext cx="5127636" cy="559244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A5DD3FEB-F89A-550B-31D1-D142AA9D222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102653" y="1677513"/>
            <a:ext cx="5114251" cy="557784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784EB54F-E240-4557-6FCF-0DE552EE6A9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39578" y="1532037"/>
            <a:ext cx="5127637" cy="5592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7751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198</TotalTime>
  <Words>309</Words>
  <Application>Microsoft Macintosh PowerPoint</Application>
  <PresentationFormat>Custom</PresentationFormat>
  <Paragraphs>79</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Clear Sans Regular Bold</vt:lpstr>
      <vt:lpstr>Calibri</vt:lpstr>
      <vt:lpstr>Graphik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Zhibek Abdyramanova</cp:lastModifiedBy>
  <cp:revision>12</cp:revision>
  <dcterms:created xsi:type="dcterms:W3CDTF">2006-08-16T00:00:00Z</dcterms:created>
  <dcterms:modified xsi:type="dcterms:W3CDTF">2023-11-25T16:40:51Z</dcterms:modified>
  <dc:identifier>DAEhDyfaYKE</dc:identifier>
</cp:coreProperties>
</file>